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84" r:id="rId2"/>
    <p:sldId id="403" r:id="rId3"/>
    <p:sldId id="389" r:id="rId4"/>
    <p:sldId id="300" r:id="rId5"/>
    <p:sldId id="380" r:id="rId6"/>
    <p:sldId id="390" r:id="rId7"/>
    <p:sldId id="301" r:id="rId8"/>
    <p:sldId id="330" r:id="rId9"/>
    <p:sldId id="391" r:id="rId10"/>
    <p:sldId id="302" r:id="rId11"/>
    <p:sldId id="331" r:id="rId12"/>
    <p:sldId id="392" r:id="rId13"/>
    <p:sldId id="304" r:id="rId14"/>
    <p:sldId id="332" r:id="rId15"/>
    <p:sldId id="387" r:id="rId16"/>
    <p:sldId id="384" r:id="rId17"/>
    <p:sldId id="316" r:id="rId18"/>
    <p:sldId id="386" r:id="rId19"/>
    <p:sldId id="394" r:id="rId20"/>
    <p:sldId id="393" r:id="rId21"/>
    <p:sldId id="388" r:id="rId22"/>
    <p:sldId id="333" r:id="rId23"/>
    <p:sldId id="319" r:id="rId24"/>
    <p:sldId id="320" r:id="rId25"/>
    <p:sldId id="351" r:id="rId26"/>
    <p:sldId id="352" r:id="rId27"/>
    <p:sldId id="401" r:id="rId28"/>
    <p:sldId id="372" r:id="rId29"/>
    <p:sldId id="368" r:id="rId30"/>
    <p:sldId id="370" r:id="rId31"/>
    <p:sldId id="369" r:id="rId32"/>
    <p:sldId id="371" r:id="rId33"/>
    <p:sldId id="321" r:id="rId34"/>
    <p:sldId id="399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98" r:id="rId45"/>
    <p:sldId id="397" r:id="rId46"/>
    <p:sldId id="356" r:id="rId47"/>
    <p:sldId id="344" r:id="rId48"/>
    <p:sldId id="376" r:id="rId49"/>
    <p:sldId id="327" r:id="rId50"/>
    <p:sldId id="347" r:id="rId51"/>
    <p:sldId id="345" r:id="rId52"/>
    <p:sldId id="402" r:id="rId53"/>
    <p:sldId id="359" r:id="rId54"/>
    <p:sldId id="357" r:id="rId55"/>
    <p:sldId id="358" r:id="rId56"/>
    <p:sldId id="395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FD0"/>
    <a:srgbClr val="FEA0EC"/>
    <a:srgbClr val="333300"/>
    <a:srgbClr val="666633"/>
    <a:srgbClr val="44B249"/>
    <a:srgbClr val="FF0000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CAA2EB-5475-44F5-9E14-91BEE322BE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A2734-EE63-43C0-88C9-9BCB21EBAD99}" type="slidenum">
              <a:rPr lang="en-US"/>
              <a:pPr/>
              <a:t>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6F9BA-7BD2-4DD9-B111-DCB0D5ED4B71}" type="slidenum">
              <a:rPr lang="en-US"/>
              <a:pPr/>
              <a:t>10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73081-A415-4394-9069-87C258E4B995}" type="slidenum">
              <a:rPr lang="en-US"/>
              <a:pPr/>
              <a:t>11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20A4A-F93F-4B27-975A-C8C761410725}" type="slidenum">
              <a:rPr lang="en-US"/>
              <a:pPr/>
              <a:t>12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A326A-4AF5-4A49-A79F-741463AD63FD}" type="slidenum">
              <a:rPr lang="en-US"/>
              <a:pPr/>
              <a:t>13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3AB6C-64D8-425D-8231-058060882667}" type="slidenum">
              <a:rPr lang="en-US"/>
              <a:pPr/>
              <a:t>14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019EF-2AA8-461A-ADAC-2509EDDD37BC}" type="slidenum">
              <a:rPr lang="en-US"/>
              <a:pPr/>
              <a:t>15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1AFFF-9F26-4610-BD8C-C47284261487}" type="slidenum">
              <a:rPr lang="en-US"/>
              <a:pPr/>
              <a:t>16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7C46C-2342-4051-B15C-53E9514A0B33}" type="slidenum">
              <a:rPr lang="en-US"/>
              <a:pPr/>
              <a:t>17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2CD05-2A82-41B7-92F2-B9EFDFD58895}" type="slidenum">
              <a:rPr lang="en-US"/>
              <a:pPr/>
              <a:t>18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27B38-B930-407A-BA74-490D1200760D}" type="slidenum">
              <a:rPr lang="en-US"/>
              <a:pPr/>
              <a:t>19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AA2EB-5475-44F5-9E14-91BEE322BE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38BFB-57D9-4832-ACE3-ED9EB048415A}" type="slidenum">
              <a:rPr lang="en-US"/>
              <a:pPr/>
              <a:t>20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E5A25-D06E-4374-9329-6CD841A7E041}" type="slidenum">
              <a:rPr lang="en-US"/>
              <a:pPr/>
              <a:t>21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41259-E897-49BD-82DA-AD9E324F6327}" type="slidenum">
              <a:rPr lang="en-US"/>
              <a:pPr/>
              <a:t>22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68C2E-AD3D-4CA0-817A-C583967BEA94}" type="slidenum">
              <a:rPr lang="en-US"/>
              <a:pPr/>
              <a:t>23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C0506-6FD5-4939-A61B-1CD2EBF54BFF}" type="slidenum">
              <a:rPr lang="en-US"/>
              <a:pPr/>
              <a:t>24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0C170-D639-445D-8653-2DB2CE5A816D}" type="slidenum">
              <a:rPr lang="en-US"/>
              <a:pPr/>
              <a:t>25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60566-5DCF-4A5E-8872-0ECADF12A8D3}" type="slidenum">
              <a:rPr lang="en-US"/>
              <a:pPr/>
              <a:t>26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991FD-920A-4BBE-A5C3-22B74A294292}" type="slidenum">
              <a:rPr lang="en-US"/>
              <a:pPr/>
              <a:t>27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379FE-37FE-43A1-941F-59D5B6DFE41D}" type="slidenum">
              <a:rPr lang="en-US"/>
              <a:pPr/>
              <a:t>28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D8CAB-A638-4F86-80BF-410A3BA8D061}" type="slidenum">
              <a:rPr lang="en-US"/>
              <a:pPr/>
              <a:t>29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63AFA-6C5A-47D3-9B2E-EC1BBA86633E}" type="slidenum">
              <a:rPr lang="en-US"/>
              <a:pPr/>
              <a:t>3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AAD4D-A25E-43F4-AA81-6B2332F7CB58}" type="slidenum">
              <a:rPr lang="en-US"/>
              <a:pPr/>
              <a:t>30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40760-55BE-4CD6-9B75-ED1F4714E490}" type="slidenum">
              <a:rPr lang="en-US"/>
              <a:pPr/>
              <a:t>31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5C406-2698-4286-B377-F02E8CD95AD8}" type="slidenum">
              <a:rPr lang="en-US"/>
              <a:pPr/>
              <a:t>32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C6CE7-5FA1-418C-AEAB-F43FE4917428}" type="slidenum">
              <a:rPr lang="en-US"/>
              <a:pPr/>
              <a:t>33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242F7-22A6-4FA7-B4F8-94284A5F5DD2}" type="slidenum">
              <a:rPr lang="en-US"/>
              <a:pPr/>
              <a:t>34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77E5D-E896-42CF-9214-5478BE6F2212}" type="slidenum">
              <a:rPr lang="en-US"/>
              <a:pPr/>
              <a:t>35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694D0-BF9D-46ED-A9E5-AFEA6CD073BF}" type="slidenum">
              <a:rPr lang="en-US"/>
              <a:pPr/>
              <a:t>36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E874D-8E77-4086-9B8D-23B85C6CDD7C}" type="slidenum">
              <a:rPr lang="en-US"/>
              <a:pPr/>
              <a:t>37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E566D-8968-43ED-9837-FB29C70EF62D}" type="slidenum">
              <a:rPr lang="en-US"/>
              <a:pPr/>
              <a:t>38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BD16E-B651-4D26-B271-DEFB2A079E12}" type="slidenum">
              <a:rPr lang="en-US"/>
              <a:pPr/>
              <a:t>39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4703A-B212-4439-8CF6-7C79661E5A80}" type="slidenum">
              <a:rPr lang="en-US"/>
              <a:pPr/>
              <a:t>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EDC6A-D0F3-443C-B5B7-3247881A3B47}" type="slidenum">
              <a:rPr lang="en-US"/>
              <a:pPr/>
              <a:t>40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E4344-CB50-4D13-9F17-3BCC9C34B5F8}" type="slidenum">
              <a:rPr lang="en-US"/>
              <a:pPr/>
              <a:t>41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DCE78-2E9F-4FD5-869B-CCF7B6D38173}" type="slidenum">
              <a:rPr lang="en-US"/>
              <a:pPr/>
              <a:t>42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CE59D-F9CE-42CE-BD86-42A608118035}" type="slidenum">
              <a:rPr lang="en-US"/>
              <a:pPr/>
              <a:t>43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4BD30-09F4-4C57-A2AD-9CA1B9263C4F}" type="slidenum">
              <a:rPr lang="en-US"/>
              <a:pPr/>
              <a:t>44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00C84-D04B-4ED8-8CB4-4567FA9F0114}" type="slidenum">
              <a:rPr lang="en-US"/>
              <a:pPr/>
              <a:t>45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A0E1F-C9B4-47CA-AB93-27298FBF8A7C}" type="slidenum">
              <a:rPr lang="en-US"/>
              <a:pPr/>
              <a:t>46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A92F2-D865-4BD4-B0C2-BDAF90745EB2}" type="slidenum">
              <a:rPr lang="en-US"/>
              <a:pPr/>
              <a:t>47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7076C-30DC-461E-A54C-AAB27BE80C89}" type="slidenum">
              <a:rPr lang="en-US"/>
              <a:pPr/>
              <a:t>48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81DEC-FEFE-47BC-AF59-15EA53C933AA}" type="slidenum">
              <a:rPr lang="en-US"/>
              <a:pPr/>
              <a:t>49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E794E-67CE-4DEA-A89D-C6C384DFCBA7}" type="slidenum">
              <a:rPr lang="en-US"/>
              <a:pPr/>
              <a:t>5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226B1-1428-4DFF-951F-3662C8063554}" type="slidenum">
              <a:rPr lang="en-US"/>
              <a:pPr/>
              <a:t>50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BFB46-117C-4997-A107-2EF008EDE353}" type="slidenum">
              <a:rPr lang="en-US"/>
              <a:pPr/>
              <a:t>51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75707-04F4-4575-91AA-ABB057A147E4}" type="slidenum">
              <a:rPr lang="en-US"/>
              <a:pPr/>
              <a:t>52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BF765-452E-469B-9F7F-D2B5FE8B16B4}" type="slidenum">
              <a:rPr lang="en-US"/>
              <a:pPr/>
              <a:t>53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97B87-D47D-4963-B324-B4D37B6C476E}" type="slidenum">
              <a:rPr lang="en-US"/>
              <a:pPr/>
              <a:t>54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F6C78-2332-4D1A-AA96-EF5D04FC8234}" type="slidenum">
              <a:rPr lang="en-US"/>
              <a:pPr/>
              <a:t>55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87FD3-68D3-4A74-9464-36E9FF299579}" type="slidenum">
              <a:rPr lang="en-US"/>
              <a:pPr/>
              <a:t>56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2B5B-E041-41D2-8D8D-FF96275E13EA}" type="slidenum">
              <a:rPr lang="en-US"/>
              <a:pPr/>
              <a:t>6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FBB3D-950D-4056-A51B-7092C263254C}" type="slidenum">
              <a:rPr lang="en-US"/>
              <a:pPr/>
              <a:t>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D9142-CAD0-4172-99C3-360D9EE91945}" type="slidenum">
              <a:rPr lang="en-US"/>
              <a:pPr/>
              <a:t>8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52952-0A0A-4046-9F7F-7864E78AED94}" type="slidenum">
              <a:rPr lang="en-US"/>
              <a:pPr/>
              <a:t>9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C34E9-CF56-4AF8-AB0C-1D7410D23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1B399-E436-4BD1-B238-789835ED3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75B8-64BF-41FA-9A92-4DE485CDB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EDDF5-5B05-408A-88C2-81C39CC79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FC0CE-E331-4623-8629-A136CBA40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7EB0D-B572-47EB-A7BC-DCE7B2F96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69DB2-ADB2-4A4C-99F4-D7B5B2B2B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353AA-80AF-4B93-AD15-B36DD0CD4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46678-C743-4F2B-A9E0-BD91D7025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1334B-8288-44DF-9F68-F880A7D8D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151E5-8100-4E73-B819-AD9E44EE2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405101-9194-4E5F-A402-6A61220D63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openxmlformats.org/officeDocument/2006/relationships/image" Target="../media/image1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Repertory of Mental Qualities</a:t>
            </a:r>
            <a:br>
              <a:rPr lang="en-US" sz="4000" b="1">
                <a:solidFill>
                  <a:schemeClr val="bg1"/>
                </a:solidFill>
              </a:rPr>
            </a:br>
            <a:endParaRPr lang="en-US" sz="4000" b="1">
              <a:solidFill>
                <a:schemeClr val="bg1"/>
              </a:solidFill>
            </a:endParaRPr>
          </a:p>
        </p:txBody>
      </p:sp>
      <p:pic>
        <p:nvPicPr>
          <p:cNvPr id="1026" name="Picture 2" descr="G:\Documents\concept and affinity rep\Logo Q rep\logo0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5486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i="1"/>
              <a:t>Fear of snakes</a:t>
            </a:r>
          </a:p>
          <a:p>
            <a:endParaRPr lang="en-US" sz="3600" b="1" i="1"/>
          </a:p>
          <a:p>
            <a:r>
              <a:rPr lang="en-US" sz="3600" b="1" i="1"/>
              <a:t>Dreams of snakes</a:t>
            </a:r>
          </a:p>
          <a:p>
            <a:endParaRPr lang="en-US" sz="3600" b="1" i="1"/>
          </a:p>
          <a:p>
            <a:r>
              <a:rPr lang="en-US" sz="3600" b="1" i="1"/>
              <a:t>Delusion of snakes</a:t>
            </a:r>
          </a:p>
          <a:p>
            <a:endParaRPr lang="en-US" sz="3600" b="1" i="1"/>
          </a:p>
          <a:p>
            <a:r>
              <a:rPr lang="en-US" sz="3600" b="1" i="1"/>
              <a:t> Snake remedies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620713"/>
            <a:ext cx="3024187" cy="865187"/>
          </a:xfrm>
        </p:spPr>
        <p:txBody>
          <a:bodyPr/>
          <a:lstStyle/>
          <a:p>
            <a:pPr>
              <a:buFontTx/>
              <a:buNone/>
            </a:pPr>
            <a:r>
              <a:rPr lang="en-US" sz="5400" b="1">
                <a:solidFill>
                  <a:schemeClr val="bg1"/>
                </a:solidFill>
              </a:rPr>
              <a:t>Snakes</a:t>
            </a:r>
          </a:p>
        </p:txBody>
      </p:sp>
      <p:pic>
        <p:nvPicPr>
          <p:cNvPr id="159749" name="Picture 5" descr="grass_sn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133600"/>
            <a:ext cx="6096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>
                <a:solidFill>
                  <a:schemeClr val="bg1"/>
                </a:solidFill>
              </a:rPr>
              <a:t>Finding the right rubric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565400"/>
            <a:ext cx="6537325" cy="936625"/>
          </a:xfrm>
        </p:spPr>
        <p:txBody>
          <a:bodyPr/>
          <a:lstStyle/>
          <a:p>
            <a:pPr>
              <a:buFontTx/>
              <a:buNone/>
            </a:pPr>
            <a:r>
              <a:rPr lang="en-GB" sz="3600">
                <a:solidFill>
                  <a:schemeClr val="bg1"/>
                </a:solidFill>
              </a:rPr>
              <a:t>  </a:t>
            </a:r>
            <a:r>
              <a:rPr lang="en-GB" sz="3600" b="1">
                <a:solidFill>
                  <a:schemeClr val="bg1"/>
                </a:solidFill>
              </a:rPr>
              <a:t>Patient with fear of heights, dreams of falling and impulse to jump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i="1"/>
              <a:t>Fear heights</a:t>
            </a:r>
          </a:p>
          <a:p>
            <a:endParaRPr lang="en-US" sz="3600" b="1" i="1"/>
          </a:p>
          <a:p>
            <a:r>
              <a:rPr lang="en-US" sz="3600" b="1" i="1"/>
              <a:t>Desire to Jump</a:t>
            </a:r>
          </a:p>
          <a:p>
            <a:endParaRPr lang="en-US" sz="3600" b="1" i="1"/>
          </a:p>
          <a:p>
            <a:r>
              <a:rPr lang="en-US" sz="3600" b="1" i="1"/>
              <a:t>Dreams of  falling</a:t>
            </a:r>
          </a:p>
          <a:p>
            <a:endParaRPr lang="en-US" sz="3600" b="1" i="1"/>
          </a:p>
          <a:p>
            <a:r>
              <a:rPr lang="en-US" sz="3600" b="1" i="1"/>
              <a:t>Delusions he was in a high place</a:t>
            </a:r>
          </a:p>
          <a:p>
            <a:endParaRPr lang="en-US" sz="3600" b="1" i="1"/>
          </a:p>
          <a:p>
            <a:pPr>
              <a:buFontTx/>
              <a:buNone/>
            </a:pPr>
            <a:endParaRPr 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549275"/>
            <a:ext cx="3097213" cy="865188"/>
          </a:xfrm>
        </p:spPr>
        <p:txBody>
          <a:bodyPr/>
          <a:lstStyle/>
          <a:p>
            <a:pPr>
              <a:buFontTx/>
              <a:buNone/>
            </a:pPr>
            <a:r>
              <a:rPr lang="en-US" sz="5400" b="1">
                <a:solidFill>
                  <a:schemeClr val="bg1"/>
                </a:solidFill>
              </a:rPr>
              <a:t>High-low</a:t>
            </a:r>
          </a:p>
        </p:txBody>
      </p:sp>
      <p:pic>
        <p:nvPicPr>
          <p:cNvPr id="160773" name="Picture 5" descr="Image002-7985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801813"/>
            <a:ext cx="5399088" cy="431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Rubrics that are just not there when you need them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 b="1"/>
              <a:t>Low self esteem</a:t>
            </a:r>
          </a:p>
          <a:p>
            <a:pPr>
              <a:lnSpc>
                <a:spcPct val="90000"/>
              </a:lnSpc>
            </a:pPr>
            <a:r>
              <a:rPr lang="en-US" sz="2800" b="1"/>
              <a:t>Obsessive compulsive</a:t>
            </a:r>
          </a:p>
          <a:p>
            <a:pPr>
              <a:lnSpc>
                <a:spcPct val="90000"/>
              </a:lnSpc>
            </a:pPr>
            <a:r>
              <a:rPr lang="en-US" sz="2800" b="1"/>
              <a:t>Victim</a:t>
            </a:r>
          </a:p>
          <a:p>
            <a:pPr>
              <a:lnSpc>
                <a:spcPct val="90000"/>
              </a:lnSpc>
            </a:pPr>
            <a:r>
              <a:rPr lang="en-US" sz="2800" b="1"/>
              <a:t>Perfectionist</a:t>
            </a:r>
          </a:p>
          <a:p>
            <a:pPr>
              <a:lnSpc>
                <a:spcPct val="90000"/>
              </a:lnSpc>
            </a:pPr>
            <a:r>
              <a:rPr lang="en-US" sz="2800" b="1"/>
              <a:t>Drugs and drug addicts</a:t>
            </a:r>
          </a:p>
          <a:p>
            <a:pPr>
              <a:lnSpc>
                <a:spcPct val="90000"/>
              </a:lnSpc>
            </a:pPr>
            <a:r>
              <a:rPr lang="en-US" sz="2800" b="1"/>
              <a:t>Opinion of others</a:t>
            </a:r>
          </a:p>
          <a:p>
            <a:pPr>
              <a:lnSpc>
                <a:spcPct val="90000"/>
              </a:lnSpc>
            </a:pPr>
            <a:r>
              <a:rPr lang="en-US" sz="2800" b="1"/>
              <a:t>Type-A people</a:t>
            </a:r>
          </a:p>
          <a:p>
            <a:pPr>
              <a:lnSpc>
                <a:spcPct val="90000"/>
              </a:lnSpc>
            </a:pPr>
            <a:r>
              <a:rPr lang="en-US" sz="2800" b="1"/>
              <a:t>Failure</a:t>
            </a:r>
          </a:p>
          <a:p>
            <a:pPr>
              <a:lnSpc>
                <a:spcPct val="90000"/>
              </a:lnSpc>
            </a:pPr>
            <a:endParaRPr lang="en-US" sz="2800" b="1"/>
          </a:p>
          <a:p>
            <a:pPr>
              <a:lnSpc>
                <a:spcPct val="90000"/>
              </a:lnSpc>
            </a:pPr>
            <a:endParaRPr lang="en-US" sz="2800" b="1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Repertory of Mental Qualities</a:t>
            </a:r>
            <a:br>
              <a:rPr lang="en-US" sz="4000" b="1">
                <a:solidFill>
                  <a:schemeClr val="bg1"/>
                </a:solidFill>
              </a:rPr>
            </a:b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484" name="Picture 4" descr="צילום: נועם קורטל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628775"/>
            <a:ext cx="655161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Jeremy Sherr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 Definition of the right rubric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endParaRPr lang="en-US" b="1"/>
          </a:p>
          <a:p>
            <a:endParaRPr lang="en-US" b="1"/>
          </a:p>
          <a:p>
            <a:pPr algn="ctr">
              <a:buFontTx/>
              <a:buNone/>
            </a:pPr>
            <a:r>
              <a:rPr lang="en-US" sz="4800" b="1">
                <a:solidFill>
                  <a:schemeClr val="bg1"/>
                </a:solidFill>
              </a:rPr>
              <a:t>‘</a:t>
            </a:r>
            <a:r>
              <a:rPr lang="en-US" sz="4800" b="1" i="1">
                <a:solidFill>
                  <a:schemeClr val="bg1"/>
                </a:solidFill>
              </a:rPr>
              <a:t>The rubric that has the right remedy in it’</a:t>
            </a:r>
            <a:r>
              <a:rPr lang="en-US">
                <a:solidFill>
                  <a:schemeClr val="bg1"/>
                </a:solidFill>
              </a:rPr>
              <a:t> </a:t>
            </a:r>
          </a:p>
          <a:p>
            <a:pPr algn="ctr">
              <a:buFontTx/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</a:rPr>
              <a:t>Repertory of Mental Qualities</a:t>
            </a:r>
            <a:br>
              <a:rPr lang="en-GB" sz="4000" b="1">
                <a:solidFill>
                  <a:schemeClr val="bg1"/>
                </a:solidFill>
              </a:rPr>
            </a:br>
            <a:r>
              <a:rPr lang="en-GB" sz="4000" b="1">
                <a:solidFill>
                  <a:schemeClr val="bg1"/>
                </a:solidFill>
              </a:rPr>
              <a:t>The Mission: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endParaRPr lang="en-US" b="1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Create a repertory where the </a:t>
            </a:r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chemeClr val="bg1"/>
                </a:solidFill>
              </a:rPr>
              <a:t> rubric is </a:t>
            </a:r>
            <a:r>
              <a:rPr lang="en-US" b="1">
                <a:solidFill>
                  <a:srgbClr val="FF0000"/>
                </a:solidFill>
              </a:rPr>
              <a:t>easy</a:t>
            </a:r>
            <a:r>
              <a:rPr lang="en-US" b="1">
                <a:solidFill>
                  <a:schemeClr val="bg1"/>
                </a:solidFill>
              </a:rPr>
              <a:t> to </a:t>
            </a:r>
            <a:r>
              <a:rPr lang="en-US" b="1">
                <a:solidFill>
                  <a:srgbClr val="FF0000"/>
                </a:solidFill>
              </a:rPr>
              <a:t>choose</a:t>
            </a:r>
          </a:p>
          <a:p>
            <a:endParaRPr lang="en-US" b="1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Create a repertory where the </a:t>
            </a:r>
            <a:r>
              <a:rPr lang="en-US" b="1">
                <a:solidFill>
                  <a:srgbClr val="FF0000"/>
                </a:solidFill>
              </a:rPr>
              <a:t>best</a:t>
            </a:r>
            <a:r>
              <a:rPr lang="en-US" b="1">
                <a:solidFill>
                  <a:schemeClr val="bg1"/>
                </a:solidFill>
              </a:rPr>
              <a:t>  available remedy </a:t>
            </a:r>
            <a:r>
              <a:rPr lang="en-US" b="1">
                <a:solidFill>
                  <a:srgbClr val="FF0000"/>
                </a:solidFill>
              </a:rPr>
              <a:t>must</a:t>
            </a:r>
            <a:r>
              <a:rPr lang="en-US" b="1">
                <a:solidFill>
                  <a:schemeClr val="bg1"/>
                </a:solidFill>
              </a:rPr>
              <a:t> be in the chosen rubric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chemeClr val="bg1"/>
                </a:solidFill>
              </a:rPr>
              <a:t>Repertory of Mental Qualities</a:t>
            </a:r>
            <a:br>
              <a:rPr lang="en-GB" sz="4000" b="1">
                <a:solidFill>
                  <a:schemeClr val="bg1"/>
                </a:solidFill>
              </a:rPr>
            </a:br>
            <a:r>
              <a:rPr lang="en-GB" sz="4000" b="1">
                <a:solidFill>
                  <a:schemeClr val="bg1"/>
                </a:solidFill>
              </a:rPr>
              <a:t>The Mission: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525962"/>
          </a:xfrm>
        </p:spPr>
        <p:txBody>
          <a:bodyPr/>
          <a:lstStyle/>
          <a:p>
            <a:pPr>
              <a:buFontTx/>
              <a:buNone/>
            </a:pPr>
            <a:endParaRPr lang="en-US" b="1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Right rubrics + Rubric with right remedy=</a:t>
            </a:r>
            <a:endParaRPr lang="en-US" b="1">
              <a:solidFill>
                <a:srgbClr val="FF0000"/>
              </a:solidFill>
            </a:endParaRPr>
          </a:p>
          <a:p>
            <a:endParaRPr lang="en-US" b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                          </a:t>
            </a:r>
            <a:r>
              <a:rPr lang="en-US" sz="4000" b="1">
                <a:solidFill>
                  <a:schemeClr val="bg1"/>
                </a:solidFill>
              </a:rPr>
              <a:t>Right result</a:t>
            </a:r>
          </a:p>
          <a:p>
            <a:pPr>
              <a:buFontTx/>
              <a:buNone/>
            </a:pPr>
            <a:r>
              <a:rPr lang="en-US" sz="4000" b="1">
                <a:solidFill>
                  <a:schemeClr val="bg1"/>
                </a:solidFill>
              </a:rPr>
              <a:t>    </a:t>
            </a:r>
          </a:p>
          <a:p>
            <a:pPr>
              <a:buFontTx/>
              <a:buNone/>
            </a:pPr>
            <a:r>
              <a:rPr lang="en-US" sz="4000" b="1">
                <a:solidFill>
                  <a:schemeClr val="bg1"/>
                </a:solidFill>
              </a:rPr>
              <a:t>              </a:t>
            </a:r>
          </a:p>
          <a:p>
            <a:pPr>
              <a:buFontTx/>
              <a:buNone/>
            </a:pPr>
            <a:endParaRPr 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Documents\dynamis-logo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77072"/>
            <a:ext cx="7334250" cy="15716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GB" dirty="0" smtClean="0"/>
              <a:t>For more information on </a:t>
            </a:r>
            <a:r>
              <a:rPr lang="en-GB" dirty="0" err="1" smtClean="0"/>
              <a:t>Dynamis</a:t>
            </a:r>
            <a:r>
              <a:rPr lang="en-GB" dirty="0" smtClean="0"/>
              <a:t> School teaching</a:t>
            </a:r>
            <a:br>
              <a:rPr lang="en-GB" dirty="0" smtClean="0"/>
            </a:br>
            <a:r>
              <a:rPr lang="en-GB" dirty="0" smtClean="0"/>
              <a:t>both live and online, see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924944"/>
            <a:ext cx="4639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www.dynamis.edu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Repertory of Mental Qualities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Quality</a:t>
            </a:r>
            <a:r>
              <a:rPr lang="en-US" b="1" dirty="0">
                <a:solidFill>
                  <a:schemeClr val="bg1"/>
                </a:solidFill>
              </a:rPr>
              <a:t> means individual characteristics of a person. 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Quality</a:t>
            </a:r>
            <a:r>
              <a:rPr lang="en-US" b="1" dirty="0" smtClean="0">
                <a:solidFill>
                  <a:schemeClr val="bg1"/>
                </a:solidFill>
              </a:rPr>
              <a:t> means  a high level of accuracy.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Quality</a:t>
            </a:r>
            <a:r>
              <a:rPr lang="en-US" b="1" dirty="0" smtClean="0">
                <a:solidFill>
                  <a:schemeClr val="bg1"/>
                </a:solidFill>
              </a:rPr>
              <a:t> means remedy degrees according to intensity of issue rather than frequency.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6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6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6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60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60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60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Bonninghausen Method</a:t>
            </a:r>
            <a:r>
              <a:rPr lang="en-US" sz="4000">
                <a:solidFill>
                  <a:schemeClr val="bg1"/>
                </a:solidFill>
              </a:rPr>
              <a:t/>
            </a:r>
            <a:br>
              <a:rPr lang="en-US" sz="4000">
                <a:solidFill>
                  <a:schemeClr val="bg1"/>
                </a:solidFill>
              </a:rPr>
            </a:b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283652" name="Picture 4" descr="bonninghausen-192x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125538"/>
            <a:ext cx="2376488" cy="2092325"/>
          </a:xfrm>
          <a:prstGeom prst="rect">
            <a:avLst/>
          </a:prstGeom>
          <a:noFill/>
        </p:spPr>
      </p:pic>
      <p:sp>
        <p:nvSpPr>
          <p:cNvPr id="283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33575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Use </a:t>
            </a:r>
            <a:r>
              <a:rPr lang="en-US" b="1">
                <a:solidFill>
                  <a:srgbClr val="FF0000"/>
                </a:solidFill>
              </a:rPr>
              <a:t>large</a:t>
            </a:r>
            <a:r>
              <a:rPr lang="en-US" b="1">
                <a:solidFill>
                  <a:schemeClr val="bg1"/>
                </a:solidFill>
              </a:rPr>
              <a:t> general rubrics, where you are </a:t>
            </a:r>
            <a:r>
              <a:rPr lang="en-US" b="1">
                <a:solidFill>
                  <a:srgbClr val="FF0000"/>
                </a:solidFill>
              </a:rPr>
              <a:t>sure</a:t>
            </a:r>
            <a:r>
              <a:rPr lang="en-US" b="1">
                <a:solidFill>
                  <a:schemeClr val="bg1"/>
                </a:solidFill>
              </a:rPr>
              <a:t> the remedy is in the rubric</a:t>
            </a:r>
          </a:p>
          <a:p>
            <a:pPr>
              <a:buFontTx/>
              <a:buNone/>
            </a:pPr>
            <a:endParaRPr lang="en-US" b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Only then go to more characteristics, keynotes and particulars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Bonninghausen Method</a:t>
            </a:r>
            <a:r>
              <a:rPr lang="en-US" sz="4000">
                <a:solidFill>
                  <a:schemeClr val="bg1"/>
                </a:solidFill>
              </a:rPr>
              <a:t/>
            </a:r>
            <a:br>
              <a:rPr lang="en-US" sz="4000">
                <a:solidFill>
                  <a:schemeClr val="bg1"/>
                </a:solidFill>
              </a:rPr>
            </a:b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2492375"/>
            <a:ext cx="8496300" cy="1944688"/>
          </a:xfrm>
        </p:spPr>
        <p:txBody>
          <a:bodyPr/>
          <a:lstStyle/>
          <a:p>
            <a:pPr>
              <a:buFontTx/>
              <a:buNone/>
            </a:pPr>
            <a:endParaRPr lang="en-US" sz="6000" b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6000" b="1">
                <a:solidFill>
                  <a:schemeClr val="bg1"/>
                </a:solidFill>
              </a:rPr>
              <a:t>More certain results!</a:t>
            </a:r>
          </a:p>
        </p:txBody>
      </p:sp>
      <p:pic>
        <p:nvPicPr>
          <p:cNvPr id="161796" name="Picture 4" descr="bonninghausen-192x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125538"/>
            <a:ext cx="2376488" cy="209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First the Cake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= </a:t>
            </a:r>
            <a:r>
              <a:rPr lang="en-US" sz="4000" b="1">
                <a:solidFill>
                  <a:schemeClr val="bg1"/>
                </a:solidFill>
              </a:rPr>
              <a:t>Large generalised rubrics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229600" cy="45259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Water</a:t>
            </a:r>
          </a:p>
          <a:p>
            <a:r>
              <a:rPr lang="en-US">
                <a:solidFill>
                  <a:schemeClr val="bg1"/>
                </a:solidFill>
              </a:rPr>
              <a:t>Flour</a:t>
            </a:r>
          </a:p>
          <a:p>
            <a:r>
              <a:rPr lang="en-US">
                <a:solidFill>
                  <a:schemeClr val="bg1"/>
                </a:solidFill>
              </a:rPr>
              <a:t>Butter</a:t>
            </a:r>
          </a:p>
          <a:p>
            <a:r>
              <a:rPr lang="en-US">
                <a:solidFill>
                  <a:schemeClr val="bg1"/>
                </a:solidFill>
              </a:rPr>
              <a:t>Sugar </a:t>
            </a:r>
          </a:p>
          <a:p>
            <a:r>
              <a:rPr lang="en-US">
                <a:solidFill>
                  <a:schemeClr val="bg1"/>
                </a:solidFill>
              </a:rPr>
              <a:t>Eggs</a:t>
            </a:r>
          </a:p>
          <a:p>
            <a:r>
              <a:rPr lang="en-US">
                <a:solidFill>
                  <a:schemeClr val="bg1"/>
                </a:solidFill>
              </a:rPr>
              <a:t>Chocolate</a:t>
            </a:r>
          </a:p>
          <a:p>
            <a:pPr>
              <a:buFontTx/>
              <a:buNone/>
            </a:pP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6197" name="Picture 5" descr="230318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133600"/>
            <a:ext cx="3259138" cy="4032250"/>
          </a:xfrm>
          <a:prstGeom prst="rect">
            <a:avLst/>
          </a:prstGeom>
          <a:noFill/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827088" y="260350"/>
            <a:ext cx="431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Then the icing!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6840537" cy="13684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6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4000" b="1">
                <a:solidFill>
                  <a:schemeClr val="bg1"/>
                </a:solidFill>
              </a:rPr>
              <a:t>Strange, Rare and Peculiar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40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4000" b="1">
              <a:solidFill>
                <a:schemeClr val="bg1"/>
              </a:solidFill>
            </a:endParaRPr>
          </a:p>
        </p:txBody>
      </p:sp>
      <p:pic>
        <p:nvPicPr>
          <p:cNvPr id="137221" name="Picture 5" descr="BDayC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349500"/>
            <a:ext cx="571500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Work wise - not smart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Start by using </a:t>
            </a:r>
            <a:r>
              <a:rPr lang="en-US" b="1">
                <a:solidFill>
                  <a:srgbClr val="FF0000"/>
                </a:solidFill>
              </a:rPr>
              <a:t>large</a:t>
            </a:r>
            <a:r>
              <a:rPr lang="en-US" b="1">
                <a:solidFill>
                  <a:schemeClr val="bg1"/>
                </a:solidFill>
              </a:rPr>
              <a:t> and </a:t>
            </a:r>
            <a:r>
              <a:rPr lang="en-US" b="1">
                <a:solidFill>
                  <a:srgbClr val="FF0000"/>
                </a:solidFill>
              </a:rPr>
              <a:t>reliable</a:t>
            </a:r>
            <a:r>
              <a:rPr lang="en-US" b="1">
                <a:solidFill>
                  <a:schemeClr val="bg1"/>
                </a:solidFill>
              </a:rPr>
              <a:t> rubrics you are </a:t>
            </a:r>
            <a:r>
              <a:rPr lang="en-US" b="1">
                <a:solidFill>
                  <a:srgbClr val="FF0000"/>
                </a:solidFill>
              </a:rPr>
              <a:t>certain</a:t>
            </a:r>
            <a:r>
              <a:rPr lang="en-US" b="1">
                <a:solidFill>
                  <a:schemeClr val="bg1"/>
                </a:solidFill>
              </a:rPr>
              <a:t> about to  repertorise to the main group of remedies </a:t>
            </a:r>
          </a:p>
          <a:p>
            <a:endParaRPr lang="en-US" b="1">
              <a:solidFill>
                <a:schemeClr val="bg1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Do not</a:t>
            </a:r>
            <a:r>
              <a:rPr lang="en-US" b="1">
                <a:solidFill>
                  <a:schemeClr val="bg1"/>
                </a:solidFill>
              </a:rPr>
              <a:t> repertorise with </a:t>
            </a:r>
            <a:r>
              <a:rPr lang="en-US" b="1">
                <a:solidFill>
                  <a:srgbClr val="FF0000"/>
                </a:solidFill>
              </a:rPr>
              <a:t>small</a:t>
            </a:r>
            <a:r>
              <a:rPr lang="en-US" b="1">
                <a:solidFill>
                  <a:schemeClr val="bg1"/>
                </a:solidFill>
              </a:rPr>
              <a:t>, </a:t>
            </a:r>
            <a:r>
              <a:rPr lang="en-US" b="1">
                <a:solidFill>
                  <a:srgbClr val="FF0000"/>
                </a:solidFill>
              </a:rPr>
              <a:t>unreliable</a:t>
            </a:r>
            <a:r>
              <a:rPr lang="en-US" b="1">
                <a:solidFill>
                  <a:schemeClr val="bg1"/>
                </a:solidFill>
              </a:rPr>
              <a:t>, or </a:t>
            </a:r>
            <a:r>
              <a:rPr lang="en-US" b="1">
                <a:solidFill>
                  <a:srgbClr val="FF0000"/>
                </a:solidFill>
              </a:rPr>
              <a:t>too many</a:t>
            </a:r>
            <a:r>
              <a:rPr lang="en-US" b="1">
                <a:solidFill>
                  <a:schemeClr val="bg1"/>
                </a:solidFill>
              </a:rPr>
              <a:t> rubrics!  Leave them for narrowing down your choice, or to check for </a:t>
            </a:r>
            <a:r>
              <a:rPr lang="en-US" b="1">
                <a:solidFill>
                  <a:srgbClr val="FF0000"/>
                </a:solidFill>
              </a:rPr>
              <a:t>small</a:t>
            </a:r>
            <a:r>
              <a:rPr lang="en-US" b="1">
                <a:solidFill>
                  <a:schemeClr val="bg1"/>
                </a:solidFill>
              </a:rPr>
              <a:t> remedies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997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 i="1">
                <a:solidFill>
                  <a:schemeClr val="bg1"/>
                </a:solidFill>
              </a:rPr>
              <a:t>"The Mind is a mine field“</a:t>
            </a:r>
          </a:p>
          <a:p>
            <a:pPr algn="r">
              <a:buFontTx/>
              <a:buNone/>
            </a:pPr>
            <a:r>
              <a:rPr lang="en-US" sz="1800" i="1">
                <a:solidFill>
                  <a:schemeClr val="bg1"/>
                </a:solidFill>
              </a:rPr>
              <a:t>Jeremy Sherr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Introduce the Bonninghausen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Approach to the Mind section</a:t>
            </a:r>
          </a:p>
        </p:txBody>
      </p:sp>
      <p:pic>
        <p:nvPicPr>
          <p:cNvPr id="312323" name="Picture 3" descr="bonninghausen-192x17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133600"/>
            <a:ext cx="2952750" cy="2598738"/>
          </a:xfrm>
          <a:noFill/>
          <a:ln/>
        </p:spPr>
      </p:pic>
      <p:sp>
        <p:nvSpPr>
          <p:cNvPr id="312324" name="AutoShape 4"/>
          <p:cNvSpPr>
            <a:spLocks noChangeArrowheads="1"/>
          </p:cNvSpPr>
          <p:nvPr/>
        </p:nvSpPr>
        <p:spPr bwMode="auto">
          <a:xfrm>
            <a:off x="3276600" y="2924175"/>
            <a:ext cx="3095625" cy="1008063"/>
          </a:xfrm>
          <a:prstGeom prst="rightArrow">
            <a:avLst>
              <a:gd name="adj1" fmla="val 50000"/>
              <a:gd name="adj2" fmla="val 767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Large general rubrics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6443663" y="32131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MIND SECTION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animBg="1"/>
      <p:bldP spid="3123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Repertory of Mental Qualities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0644" name="Picture 4" descr="צילום: אן וסרמ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92938"/>
          </a:xfrm>
          <a:prstGeom prst="rect">
            <a:avLst/>
          </a:prstGeom>
          <a:solidFill>
            <a:srgbClr val="FD0FD0"/>
          </a:solidFill>
        </p:spPr>
      </p:pic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692275" y="4005263"/>
            <a:ext cx="6624638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3366FF"/>
                </a:solidFill>
              </a:rPr>
              <a:t>Rubrics you need in every day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Repertory of Mental Qualities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2452" name="Picture 4" descr="blue_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9144000" cy="6911975"/>
          </a:xfrm>
          <a:prstGeom prst="rect">
            <a:avLst/>
          </a:prstGeom>
          <a:noFill/>
        </p:spPr>
      </p:pic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316913" cy="641350"/>
          </a:xfrm>
          <a:prstGeom prst="rect">
            <a:avLst/>
          </a:prstGeom>
          <a:solidFill>
            <a:srgbClr val="44B24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Rubrics of high quality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1042988" y="5157788"/>
            <a:ext cx="8316912" cy="641350"/>
          </a:xfrm>
          <a:prstGeom prst="rect">
            <a:avLst/>
          </a:prstGeom>
          <a:solidFill>
            <a:srgbClr val="44B24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With an emphasis on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 animBg="1"/>
      <p:bldP spid="2324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>
                <a:solidFill>
                  <a:schemeClr val="bg1"/>
                </a:solidFill>
              </a:rPr>
              <a:t>Finding the right rubric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420938"/>
            <a:ext cx="6537325" cy="936625"/>
          </a:xfrm>
        </p:spPr>
        <p:txBody>
          <a:bodyPr/>
          <a:lstStyle/>
          <a:p>
            <a:pPr>
              <a:buFontTx/>
              <a:buNone/>
            </a:pPr>
            <a:r>
              <a:rPr lang="en-GB" sz="3600">
                <a:solidFill>
                  <a:schemeClr val="bg1"/>
                </a:solidFill>
              </a:rPr>
              <a:t>  </a:t>
            </a:r>
            <a:r>
              <a:rPr lang="en-GB" sz="3600" b="1">
                <a:solidFill>
                  <a:schemeClr val="bg1"/>
                </a:solidFill>
              </a:rPr>
              <a:t>Patient who cares too much about others, worries about them, and is burnt out from looking after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Repertory of Mental Qualities</a:t>
            </a:r>
          </a:p>
        </p:txBody>
      </p:sp>
      <p:pic>
        <p:nvPicPr>
          <p:cNvPr id="2365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t="12561" b="4248"/>
          <a:stretch>
            <a:fillRect/>
          </a:stretch>
        </p:blipFill>
        <p:spPr>
          <a:xfrm>
            <a:off x="0" y="0"/>
            <a:ext cx="9648825" cy="7040563"/>
          </a:xfrm>
          <a:noFill/>
          <a:ln/>
        </p:spPr>
      </p:pic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827088" y="4724400"/>
            <a:ext cx="8316912" cy="1190625"/>
          </a:xfrm>
          <a:prstGeom prst="rect">
            <a:avLst/>
          </a:prstGeom>
          <a:solidFill>
            <a:srgbClr val="44B24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Rubrics with all the latest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Repertory of Mental Qualities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4500" name="Picture 4" descr="f9fa3306c8a48f0a3c6d2f20bcad6893_Magic_Fishes_ScreenSa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</p:spPr>
      </p:pic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1042988" y="6021388"/>
            <a:ext cx="8101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But only reliable information!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7145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Repertory of Mental Qualities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8596" name="Picture 4" descr="צילום: אן וסרמ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900" y="2095500"/>
            <a:ext cx="3886200" cy="2667000"/>
          </a:xfrm>
          <a:prstGeom prst="rect">
            <a:avLst/>
          </a:prstGeom>
          <a:noFill/>
        </p:spPr>
      </p:pic>
      <p:pic>
        <p:nvPicPr>
          <p:cNvPr id="238597" name="Picture 5" descr="צילום: אן וסרמ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81850"/>
          </a:xfrm>
          <a:prstGeom prst="rect">
            <a:avLst/>
          </a:prstGeom>
          <a:noFill/>
        </p:spPr>
      </p:pic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2195513" y="4724400"/>
            <a:ext cx="6624637" cy="641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Rubrics you can count 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50000">
              <a:srgbClr val="0066FF">
                <a:gamma/>
                <a:tint val="63529"/>
                <a:invGamma/>
              </a:srgbClr>
            </a:gs>
            <a:gs pos="100000">
              <a:srgbClr val="00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Rubrics you need every day!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3"/>
            <a:ext cx="3816102" cy="5400898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99"/>
                </a:solidFill>
              </a:rPr>
              <a:t>Perfectionist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99"/>
                </a:solidFill>
              </a:rPr>
              <a:t>Control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99"/>
                </a:solidFill>
              </a:rPr>
              <a:t>Divided-double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99"/>
                </a:solidFill>
              </a:rPr>
              <a:t>Guilt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99"/>
                </a:solidFill>
              </a:rPr>
              <a:t>Obsessive compulsive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99"/>
                </a:solidFill>
              </a:rPr>
              <a:t>Failure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99"/>
                </a:solidFill>
              </a:rPr>
              <a:t>Ambition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99"/>
                </a:solidFill>
              </a:rPr>
              <a:t>Embarrassment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99"/>
                </a:solidFill>
              </a:rPr>
              <a:t>Opinion of others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99"/>
                </a:solidFill>
              </a:rPr>
              <a:t>Knives and points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99"/>
                </a:solidFill>
              </a:rPr>
              <a:t>Home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FF99"/>
                </a:solidFill>
              </a:rPr>
              <a:t>Water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FF99"/>
                </a:solidFill>
              </a:rPr>
              <a:t>Type-A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FF99"/>
                </a:solidFill>
              </a:rPr>
              <a:t>Big Ego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FF99"/>
                </a:solidFill>
              </a:rPr>
              <a:t>Trapped</a:t>
            </a:r>
            <a:endParaRPr lang="en-US" sz="2400" b="1" dirty="0">
              <a:solidFill>
                <a:srgbClr val="FFFF99"/>
              </a:solidFill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5400675" y="1052736"/>
            <a:ext cx="374332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 Money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 Animals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 Low self esteem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 Victim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 </a:t>
            </a:r>
            <a:r>
              <a:rPr lang="en-US" sz="2400" b="1" dirty="0" err="1">
                <a:solidFill>
                  <a:srgbClr val="FFFF99"/>
                </a:solidFill>
              </a:rPr>
              <a:t>Carers</a:t>
            </a:r>
            <a:r>
              <a:rPr lang="en-US" sz="2400" b="1" dirty="0">
                <a:solidFill>
                  <a:srgbClr val="FFFF99"/>
                </a:solidFill>
              </a:rPr>
              <a:t> and Helpers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 Snakes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 Female hormones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 Clairvoyance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 High and low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 Water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 Dark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 Light</a:t>
            </a:r>
          </a:p>
          <a:p>
            <a:pP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 Drugs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>
                <a:solidFill>
                  <a:srgbClr val="FFFF99"/>
                </a:solidFill>
              </a:rPr>
              <a:t> </a:t>
            </a:r>
            <a:r>
              <a:rPr lang="en-US" b="1" dirty="0">
                <a:solidFill>
                  <a:srgbClr val="FFFF99"/>
                </a:solidFill>
              </a:rPr>
              <a:t> </a:t>
            </a:r>
            <a:r>
              <a:rPr lang="en-US" sz="2400" b="1" dirty="0" smtClean="0">
                <a:solidFill>
                  <a:srgbClr val="FFFF99"/>
                </a:solidFill>
              </a:rPr>
              <a:t>Music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rgbClr val="FFFF99"/>
                </a:solidFill>
              </a:rPr>
              <a:t> Insects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FFFF99"/>
              </a:solidFill>
            </a:endParaRPr>
          </a:p>
          <a:p>
            <a:pPr>
              <a:buFontTx/>
              <a:buChar char="•"/>
            </a:pPr>
            <a:endParaRPr lang="en-US" sz="2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chemeClr val="bg1"/>
                </a:solidFill>
              </a:rPr>
              <a:t>What's in a rubric?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4000" b="1"/>
          </a:p>
        </p:txBody>
      </p:sp>
      <p:pic>
        <p:nvPicPr>
          <p:cNvPr id="307205" name="Picture 5" descr="ingredi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1138"/>
            <a:ext cx="9144000" cy="470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High-low Quality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/>
              <a:t>MIND - HIGH PLACES - agg.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MODALITIES - HIGH places agg.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FEAR - high places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FEAR - high places, of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DELUSIONS - sitting - high; he is sitting too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DELUSIONS - looking - down; he were looking - high place; from a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DELUSIONS - lifted; she was being - air; high in the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DELUSIONS - jumping - high place; off a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DELUSIONS - high - he were high - houses; higher than the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DELUSIONS - high - he were high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DELUSIONS - high - building; stepped from a high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DELUSIONS - held - sitting; he is held up high when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DELUSIONS - hanging; is - he or she were hanging - standing high; hanging or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DELUSIONS - bird - high as a bird, he is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lifted up, he or she is - high in air, fear he could fall from slightest touch or motion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hang, hanging - standing high, or is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HIGH PLACES - desire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High-low Quality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b="1"/>
              <a:t>MIND - FEAR - high places, of - pushed by someone behind him; might be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FEAR - high places, of - others on; seeing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PHENOMENA - FEAR - high places - pushed by someone behind him, might be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PHENOMENA - FEAR - high places - throw himself down, lest he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height; from a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PHENOMENA - DELUSIONS, imaginations - falling - he is - height, from a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PHENOMENA - DELUSIONS, imaginations - looking down from a height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PHENOMENA - DELUSIONS, imaginations - jump - height, from a, and land savely, she can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PHENOMENA - FEAR - falling, of - height, from a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PHENOMENA - JUMPING - height, from a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jumping - safely; she can jump from a height and land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abyss - falling down an abyss; fear of - others would fall down an abyss, as they stand close to it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abyss - falling down an abyss; fear of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elevated - air; elevated in the - fall; and would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bed - falling - through the bed - floor; and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bed - falling - through the bed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hold onto something; she would fall if she did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High-low Quality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b="1"/>
              <a:t>MIND - DELUSIONS - falling - he is - unpleasantly; she would fall not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he is - suddenly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he is - head; on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he is - deep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he is - children; in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he is - awakening; when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he is - asleep; when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he is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elevated and would fall; he were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clings and asks to be held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seat; he would fall from a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over; he would fall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open space; he would fall in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looks - up; falls if he looks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looks - down; falls if he looks - standing or when walking; when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looks - down; falls if he looks - downstairs; when going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falling - hole close by; danger of falling into a</a:t>
            </a:r>
          </a:p>
          <a:p>
            <a:pPr>
              <a:lnSpc>
                <a:spcPct val="80000"/>
              </a:lnSpc>
            </a:pPr>
            <a:r>
              <a:rPr lang="en-US" sz="1400" b="1"/>
              <a:t>MIND - DELUSIONS - hanging; is - he or she were hanging - three feet from the ground - asleep; on falling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High-low Quality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/>
              <a:t>MIND - DELUSIONS - lifted; she was being - falling; with fear of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DELUSIONS - rising - falling; then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FEAR - falling, of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FEAR - falling, of - afternoon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FEAR - falling, of - evening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FEAR - falling, of - night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FEAR - falling, of - backward - looking up; when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FEAR - falling, of - carried; while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FEAR - falling, of - child holds on to mother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FEAR - falling, of - children; in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FEAR - falling, of - descending stairs; when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FEAR - falling, of - sleep, on going to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STARTING - anxious - downward motion, from - falling; as if afraid of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BED - fall out, as if he would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abyss - fear of falling down an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elevated - air, in - fall, and will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falling - he is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falling - he is - waking,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High-low Quality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falling - he is - bed - out of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falling - he is - bed - through the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falling - he is - bed - through the - through floor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falling - he is - clings and asks to be held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falling - he is - downward, into oblivion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falling - he is - hole, in a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falling - he is - open space, in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falling - he is - still, yet feels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falling - holds on to something, she will fall if she not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lifted up, he or she is - fear of falling, with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lifted up, he or she is - fear of falling, with - headache, during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DELUSIONS, imaginations - rising, then falling, of</a:t>
            </a:r>
          </a:p>
          <a:p>
            <a:pPr>
              <a:lnSpc>
                <a:spcPct val="80000"/>
              </a:lnSpc>
            </a:pPr>
            <a:r>
              <a:rPr lang="en-US" sz="1600" b="1"/>
              <a:t>MIND - PHENOMENA - FEAR - falling,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66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r>
              <a:rPr lang="en-US" sz="3600" b="1" i="1"/>
              <a:t>Cares, full of, others about</a:t>
            </a:r>
          </a:p>
          <a:p>
            <a:r>
              <a:rPr lang="en-US" sz="3600" b="1" i="1"/>
              <a:t>Sympathetic</a:t>
            </a:r>
            <a:endParaRPr lang="en-US" sz="3600" b="1"/>
          </a:p>
          <a:p>
            <a:r>
              <a:rPr lang="en-US" sz="3600" b="1" i="1"/>
              <a:t>Anxiety others, for</a:t>
            </a:r>
          </a:p>
          <a:p>
            <a:r>
              <a:rPr lang="en-US" sz="3600" b="1" i="1"/>
              <a:t>Anxiety - caretaking of others,   from</a:t>
            </a:r>
            <a:endParaRPr lang="en-US"/>
          </a:p>
          <a:p>
            <a:r>
              <a:rPr lang="en-US" sz="3600" b="1" i="1"/>
              <a:t>Weakness - nursing and staying            up with sick person</a:t>
            </a:r>
            <a:r>
              <a:rPr lang="en-US" sz="3600" b="1"/>
              <a:t> </a:t>
            </a:r>
            <a:endParaRPr lang="en-US" sz="3600" b="1" i="1"/>
          </a:p>
          <a:p>
            <a:endParaRPr lang="en-US" sz="3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High-low Quality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MIND - PHENOMENA - FEAR - falling, of - afternoon</a:t>
            </a:r>
          </a:p>
          <a:p>
            <a:pPr>
              <a:lnSpc>
                <a:spcPct val="80000"/>
              </a:lnSpc>
            </a:pPr>
            <a:r>
              <a:rPr lang="en-US" sz="1800"/>
              <a:t>MIND - PHENOMENA - FEAR - falling, of - evening</a:t>
            </a:r>
          </a:p>
          <a:p>
            <a:pPr>
              <a:lnSpc>
                <a:spcPct val="80000"/>
              </a:lnSpc>
            </a:pPr>
            <a:r>
              <a:rPr lang="en-US" sz="1800"/>
              <a:t>MIND - PHENOMENA - FEAR - falling, of - night</a:t>
            </a:r>
          </a:p>
          <a:p>
            <a:pPr>
              <a:lnSpc>
                <a:spcPct val="80000"/>
              </a:lnSpc>
            </a:pPr>
            <a:r>
              <a:rPr lang="en-US" sz="1800"/>
              <a:t>MIND - PHENOMENA - FEAR - falling, of - carried, being</a:t>
            </a:r>
          </a:p>
          <a:p>
            <a:pPr>
              <a:lnSpc>
                <a:spcPct val="80000"/>
              </a:lnSpc>
            </a:pPr>
            <a:r>
              <a:rPr lang="en-US" sz="1800"/>
              <a:t>MIND - PHENOMENA - FEAR - falling, of - children, in</a:t>
            </a:r>
          </a:p>
          <a:p>
            <a:pPr>
              <a:lnSpc>
                <a:spcPct val="80000"/>
              </a:lnSpc>
            </a:pPr>
            <a:r>
              <a:rPr lang="en-US" sz="1800"/>
              <a:t>MIND - PHENOMENA - FEAR - falling, of - children, in - hold on to mother, nurse</a:t>
            </a:r>
          </a:p>
          <a:p>
            <a:pPr>
              <a:lnSpc>
                <a:spcPct val="80000"/>
              </a:lnSpc>
            </a:pPr>
            <a:r>
              <a:rPr lang="en-US" sz="1800"/>
              <a:t>MIND - PHENOMENA - FEAR - falling, of - looking down agg.</a:t>
            </a:r>
          </a:p>
          <a:p>
            <a:pPr>
              <a:lnSpc>
                <a:spcPct val="80000"/>
              </a:lnSpc>
            </a:pPr>
            <a:r>
              <a:rPr lang="en-US" sz="1800"/>
              <a:t>MIND - PHENOMENA - FEAR - falling, of - sleep, on falling asleep</a:t>
            </a:r>
          </a:p>
          <a:p>
            <a:pPr>
              <a:lnSpc>
                <a:spcPct val="80000"/>
              </a:lnSpc>
            </a:pPr>
            <a:r>
              <a:rPr lang="en-US" sz="1800"/>
              <a:t>MIND - PHENOMENA - FEAR - falling, of - waking, on</a:t>
            </a:r>
          </a:p>
          <a:p>
            <a:pPr>
              <a:lnSpc>
                <a:spcPct val="80000"/>
              </a:lnSpc>
            </a:pPr>
            <a:r>
              <a:rPr lang="en-US" sz="1800"/>
              <a:t>MIND - PHENOMENA - FEAR - falling, of - downstairs</a:t>
            </a:r>
          </a:p>
          <a:p>
            <a:pPr>
              <a:lnSpc>
                <a:spcPct val="80000"/>
              </a:lnSpc>
            </a:pPr>
            <a:r>
              <a:rPr lang="en-US" sz="1800"/>
              <a:t>MIND - PHENOMENA - FEAR - falling, of - downstairs - upstairs, and</a:t>
            </a:r>
          </a:p>
          <a:p>
            <a:pPr>
              <a:lnSpc>
                <a:spcPct val="80000"/>
              </a:lnSpc>
            </a:pPr>
            <a:r>
              <a:rPr lang="en-US" sz="1800"/>
              <a:t>MIND - PHENOMENA - FEAR - falling, of - high walls and building upon him</a:t>
            </a:r>
          </a:p>
          <a:p>
            <a:pPr>
              <a:lnSpc>
                <a:spcPct val="80000"/>
              </a:lnSpc>
            </a:pPr>
            <a:r>
              <a:rPr lang="en-US" sz="1800"/>
              <a:t>MIND - DELUSIONS - bed - falling - out of 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High-low Quality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000" b="1"/>
              <a:t>MIND - DELUSIONS - air - suspended in the air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beads - she was one of a long string of beads suspended in space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floating - bed - suspended in bed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suspended - he is suspended in the air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suspended - he is suspended in the air - bed; and not lying in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water - falling into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 - hammock, from a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 - flood, into a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 - elevator is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 - danger of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 - confidence, with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 - abyss, into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danger - falling, of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ascending a height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jumping - height, from a, and landing easily</a:t>
            </a:r>
          </a:p>
          <a:p>
            <a:pPr>
              <a:lnSpc>
                <a:spcPct val="80000"/>
              </a:lnSpc>
            </a:pPr>
            <a:r>
              <a:rPr lang="en-US" sz="1000" b="1"/>
              <a:t>DREAMS - JUMPING - height; from a</a:t>
            </a:r>
          </a:p>
          <a:p>
            <a:pPr>
              <a:lnSpc>
                <a:spcPct val="80000"/>
              </a:lnSpc>
            </a:pPr>
            <a:r>
              <a:rPr lang="en-US" sz="1000" b="1"/>
              <a:t>DREAMS - FALLING - height, from a</a:t>
            </a:r>
          </a:p>
          <a:p>
            <a:pPr>
              <a:lnSpc>
                <a:spcPct val="80000"/>
              </a:lnSpc>
            </a:pPr>
            <a:r>
              <a:rPr lang="en-US" sz="1000" b="1"/>
              <a:t>DREAMS - FALLING - danger of - height, from a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high places - save</a:t>
            </a:r>
          </a:p>
          <a:p>
            <a:pPr>
              <a:lnSpc>
                <a:spcPct val="80000"/>
              </a:lnSpc>
            </a:pPr>
            <a:r>
              <a:rPr lang="en-US" sz="1000" b="1"/>
              <a:t>DREAMS - THROWN; being - high place; from a</a:t>
            </a:r>
          </a:p>
          <a:p>
            <a:pPr>
              <a:lnSpc>
                <a:spcPct val="80000"/>
              </a:lnSpc>
            </a:pPr>
            <a:r>
              <a:rPr lang="en-US" sz="1000" b="1"/>
              <a:t>DREAMS - HIGH places - ledge - hanging from a</a:t>
            </a:r>
          </a:p>
          <a:p>
            <a:pPr>
              <a:lnSpc>
                <a:spcPct val="80000"/>
              </a:lnSpc>
            </a:pPr>
            <a:r>
              <a:rPr lang="en-US" sz="1000" b="1"/>
              <a:t>DREAMS - HIGH places</a:t>
            </a:r>
          </a:p>
          <a:p>
            <a:pPr>
              <a:lnSpc>
                <a:spcPct val="80000"/>
              </a:lnSpc>
            </a:pPr>
            <a:r>
              <a:rPr lang="en-US" sz="1000" b="1"/>
              <a:t>DREAMS - FURNITURE; high - collapsing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 - house, from roof of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 - loft, from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 - pit, into a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 - window, from, friends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 - water, into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buildings - high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 - high places, of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falling - high places, of - men are killed by falling from a 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High-low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Quality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000" b="1"/>
              <a:t>MIND - PHENOMENA - DREAMS - falling - high places, of - water, into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high places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ladder, standing on a high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DREAMS - scaffold, he was on a very high, without being anxious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FEAR - falling, of - high walls and building upon him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DELUSIONS, imaginations - square - colossal, of a, surrounded by houses a hundred stories high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DELUSIONS, imaginations - walls - surrounded by high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square surrounded by houses a hundred stories high; sees a colossal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trees - higher; trees seem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walls - surrounded by high walls; being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FEAR - fall upon him; high walls and building will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objects; about - lean forward and about to fall; high objects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fall; something would - him; on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falling - walls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falling - things will be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falling – showers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house - falling on her; as if houses were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walls - falling; walls are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walls - falling; walls are - inward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FEAR - falling, of - everything is falling on her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FEAR - falling, of - houses; of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FEAR - falling, of - letting things fall, of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DELUSIONS, imaginations - bed - falling on her, everything is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DELUSIONS, imaginations - falling - things will be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DELUSIONS, imaginations - walls - falling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DELUSIONS, imaginations - walls - falling - inward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DELUSIONS, imaginations - walls - falling - inward - convulsions, before epileptic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FEAR - falling, of - houses, of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FEAR - falling, of - things falling on her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FEAR - falling, of - meningitis, in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FEAR - falling, of - pregnancy, in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FEAR - falling, of - room, in warm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FEAR - falling, of - room, in warm - air, open, amel., although he is then chilly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High-low Quality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00" b="1"/>
              <a:t>MIND - PHENOMENA - FEAR - falling, of - forward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FEAR - falling, of - forward - rising, on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FEAR - falling, of - walking, while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FEAR - falling, of - water, into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FEAR - falling, of - turning head, on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FEAR - falling, of - vertigo, in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DELUSIONS, imaginations - falling - he will be, if he stands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DELUSIONS, imaginations - falling - he is - forward, that she is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PHENOMENA - ANXIETY - fall, to, during walking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FEAR - falling, of - stooping; on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FEAR - falling, of - turning head, on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FEAR - falling, of - walking, when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FEAR - falling, of - water; into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FEAR - falling, of - fire; into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FEAR - falling, of - forwards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FEAR - falling, of - forwards - rising; on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FEAR - falling, of - rising; on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FEAR - falling, of - room agg.; in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falling - backward - side; he would fall backward or to one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falling - backward - rocking in a chair; going over backward when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falling - backward - bed; on getting out of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falling - backward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falling - walking; when - step; he would fall at every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falling - walking; when - if she walks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falling - turns; if he - right or left; to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falling - turns; if he - head; he would fall if he turns his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falling - stands; he will fall if he</a:t>
            </a:r>
          </a:p>
          <a:p>
            <a:pPr>
              <a:lnSpc>
                <a:spcPct val="80000"/>
              </a:lnSpc>
            </a:pPr>
            <a:r>
              <a:rPr lang="en-US" sz="1000" b="1"/>
              <a:t>MIND - DELUSIONS - falling - side; to one - rising; he would fall to one side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High-low Quality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/>
              <a:t>- turning head, 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PHENOMENA - FEAR - falling, of - vertigo, in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PHENOMENA - DELUSIONS, imaginations - falling - he will be, if he stands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PHENOMENA - DELUSIONS, imaginations - falling - he is - forward, that she is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PHENOMENA - ANXIETY - fall, to, during walking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FEAR - falling, of - stooping; 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FEAR - falling, of - turning head, 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FEAR - falling, of - walking, when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FEAR - falling, of - water; into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FEAR - falling, of - fire; into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FEAR - falling, of - forwards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FEAR - falling, of - forwards - rising; 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FEAR - falling, of - rising; 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FEAR - falling, of - room agg.; in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DELUSIONS - falling - backward - side; he would fall backward or to one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DELUSIONS - falling - backward - rocking in a chair; going over backward when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DELUSIONS - falling - backward - bed; on getting out of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DELUSIONS - falling - backward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DELUSIONS - falling - walking; when - step; he would fall at every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DELUSIONS - falling - walking; when - if she walks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DELUSIONS - falling - turns; if he - right or left; to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DELUSIONS - falling - turns; if he - head; he would fall if he turns his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DELUSIONS - falling - stands; he will fall if he</a:t>
            </a:r>
          </a:p>
          <a:p>
            <a:pPr>
              <a:lnSpc>
                <a:spcPct val="80000"/>
              </a:lnSpc>
            </a:pPr>
            <a:r>
              <a:rPr lang="en-US" sz="1200" b="1"/>
              <a:t>MIND - DELUSIONS - falling - side; to one - rising; he would fall to one side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High-low Quality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Phatak Boger and other repertories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b="1"/>
          </a:p>
          <a:p>
            <a:pPr>
              <a:lnSpc>
                <a:spcPct val="80000"/>
              </a:lnSpc>
            </a:pPr>
            <a:r>
              <a:rPr lang="en-US" sz="2400" b="1"/>
              <a:t>F - Fear, anxiety, fright - fall upon, him, high walls and buildings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400" b="1"/>
              <a:t>H - High - places agg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400" b="1"/>
              <a:t>L - Looking - upwards - high buildings at agg  </a:t>
            </a:r>
            <a:r>
              <a:rPr lang="en-US" sz="2400"/>
              <a:t>ptk1</a:t>
            </a:r>
          </a:p>
          <a:p>
            <a:pPr>
              <a:lnSpc>
                <a:spcPct val="80000"/>
              </a:lnSpc>
            </a:pPr>
            <a:r>
              <a:rPr lang="en-US" sz="2400" b="1"/>
              <a:t>S - Stepping - downstairs agg - high, steps, from </a:t>
            </a:r>
            <a:r>
              <a:rPr lang="en-US" sz="2400"/>
              <a:t>ptk1</a:t>
            </a:r>
          </a:p>
          <a:p>
            <a:pPr>
              <a:lnSpc>
                <a:spcPct val="80000"/>
              </a:lnSpc>
            </a:pPr>
            <a:r>
              <a:rPr lang="en-US" sz="2400" b="1"/>
              <a:t>V - Vision - objects - high, lean forward and about to fall </a:t>
            </a:r>
            <a:r>
              <a:rPr lang="en-US" sz="2400"/>
              <a:t>ptk1</a:t>
            </a:r>
          </a:p>
          <a:p>
            <a:pPr>
              <a:lnSpc>
                <a:spcPct val="80000"/>
              </a:lnSpc>
            </a:pPr>
            <a:r>
              <a:rPr lang="en-US" sz="2400" b="1"/>
              <a:t>MODALITIES - Aggravation - High altitudes</a:t>
            </a:r>
          </a:p>
          <a:p>
            <a:pPr>
              <a:lnSpc>
                <a:spcPct val="80000"/>
              </a:lnSpc>
            </a:pPr>
            <a:r>
              <a:rPr lang="en-US" sz="2400" b="1"/>
              <a:t>MIND - Fears dread - Downward motion, falling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b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ABUSIVE - scolds until the lips are blue and eyes stare and she </a:t>
            </a:r>
            <a:r>
              <a:rPr lang="en-US" b="1">
                <a:solidFill>
                  <a:srgbClr val="FF0000"/>
                </a:solidFill>
              </a:rPr>
              <a:t>falls</a:t>
            </a:r>
            <a:r>
              <a:rPr lang="en-US" b="1">
                <a:solidFill>
                  <a:schemeClr val="bg1"/>
                </a:solidFill>
              </a:rPr>
              <a:t> down fainting</a:t>
            </a:r>
          </a:p>
          <a:p>
            <a:pPr>
              <a:buFontTx/>
              <a:buNone/>
            </a:pPr>
            <a:endParaRPr lang="en-US" b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COMA - eyelids; with </a:t>
            </a:r>
            <a:r>
              <a:rPr lang="en-US" b="1">
                <a:solidFill>
                  <a:srgbClr val="FF0000"/>
                </a:solidFill>
              </a:rPr>
              <a:t>falling</a:t>
            </a:r>
            <a:r>
              <a:rPr lang="en-US" b="1">
                <a:solidFill>
                  <a:schemeClr val="bg1"/>
                </a:solidFill>
              </a:rPr>
              <a:t> of</a:t>
            </a:r>
          </a:p>
          <a:p>
            <a:pPr>
              <a:buFontTx/>
              <a:buNone/>
            </a:pPr>
            <a:endParaRPr lang="en-US" b="1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2268538" y="1484313"/>
            <a:ext cx="5399087" cy="475297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 flipV="1">
            <a:off x="1908175" y="1268413"/>
            <a:ext cx="5184775" cy="4824412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2150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sz="4800">
                <a:solidFill>
                  <a:schemeClr val="bg1"/>
                </a:solidFill>
              </a:rPr>
              <a:t/>
            </a:r>
            <a:br>
              <a:rPr lang="en-US" sz="4800">
                <a:solidFill>
                  <a:schemeClr val="bg1"/>
                </a:solidFill>
              </a:rPr>
            </a:b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24862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Every remedy checked by a team of homoeopaths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Every remedy checked to source: proving, cases, authors etc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No automatic combining of rubrics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No automatic inclusion of families based on generalizations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Jeremy’s clinical additions and 28 years of experience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782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Emphasis on Accuracy and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Materia medica</a:t>
            </a:r>
            <a:r>
              <a:rPr lang="en-GB"/>
              <a:t> 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05" name="Picture 5" descr="p7110009-grose-antique-books-with-candle-499x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341438"/>
            <a:ext cx="6913562" cy="531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Many new provings</a:t>
            </a:r>
          </a:p>
        </p:txBody>
      </p:sp>
      <p:pic>
        <p:nvPicPr>
          <p:cNvPr id="154628" name="Picture 4" descr="taxsus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052513"/>
            <a:ext cx="1428750" cy="1219200"/>
          </a:xfrm>
          <a:prstGeom prst="rect">
            <a:avLst/>
          </a:prstGeom>
          <a:noFill/>
        </p:spPr>
      </p:pic>
      <p:pic>
        <p:nvPicPr>
          <p:cNvPr id="154629" name="Picture 5" descr="Copy of whooper swa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052513"/>
            <a:ext cx="1584325" cy="1260475"/>
          </a:xfrm>
          <a:prstGeom prst="rect">
            <a:avLst/>
          </a:prstGeom>
          <a:noFill/>
        </p:spPr>
      </p:pic>
      <p:pic>
        <p:nvPicPr>
          <p:cNvPr id="154630" name="Picture 6" descr="calopteryxsplende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1052513"/>
            <a:ext cx="1655762" cy="1249362"/>
          </a:xfrm>
          <a:prstGeom prst="rect">
            <a:avLst/>
          </a:prstGeom>
          <a:noFill/>
        </p:spPr>
      </p:pic>
      <p:pic>
        <p:nvPicPr>
          <p:cNvPr id="154631" name="Picture 7" descr="triticum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052513"/>
            <a:ext cx="1584325" cy="1323975"/>
          </a:xfrm>
          <a:prstGeom prst="rect">
            <a:avLst/>
          </a:prstGeom>
          <a:noFill/>
        </p:spPr>
      </p:pic>
      <p:pic>
        <p:nvPicPr>
          <p:cNvPr id="154632" name="Picture 8" descr="FallowDeerE2905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2492375"/>
            <a:ext cx="1655762" cy="1263650"/>
          </a:xfrm>
          <a:prstGeom prst="rect">
            <a:avLst/>
          </a:prstGeom>
          <a:noFill/>
        </p:spPr>
      </p:pic>
      <p:pic>
        <p:nvPicPr>
          <p:cNvPr id="154633" name="Picture 9" descr="scorp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5300663"/>
            <a:ext cx="1655762" cy="1277937"/>
          </a:xfrm>
          <a:prstGeom prst="rect">
            <a:avLst/>
          </a:prstGeom>
          <a:noFill/>
        </p:spPr>
      </p:pic>
      <p:pic>
        <p:nvPicPr>
          <p:cNvPr id="154634" name="Picture 10" descr="brassica 0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2492375"/>
            <a:ext cx="1366837" cy="1296988"/>
          </a:xfrm>
          <a:prstGeom prst="rect">
            <a:avLst/>
          </a:prstGeom>
          <a:noFill/>
        </p:spPr>
      </p:pic>
      <p:pic>
        <p:nvPicPr>
          <p:cNvPr id="154635" name="Picture 11" descr="צילום: אן וסרמן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2492375"/>
            <a:ext cx="1582738" cy="1235075"/>
          </a:xfrm>
          <a:prstGeom prst="rect">
            <a:avLst/>
          </a:prstGeom>
          <a:noFill/>
        </p:spPr>
      </p:pic>
      <p:pic>
        <p:nvPicPr>
          <p:cNvPr id="154636" name="Picture 12" descr="JADE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188" y="3860800"/>
            <a:ext cx="137953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8" name="Picture 14" descr="olive-assortmen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513" y="3860800"/>
            <a:ext cx="1584325" cy="1325563"/>
          </a:xfrm>
          <a:prstGeom prst="rect">
            <a:avLst/>
          </a:prstGeom>
          <a:noFill/>
        </p:spPr>
      </p:pic>
      <p:pic>
        <p:nvPicPr>
          <p:cNvPr id="154639" name="Picture 15" descr="צילום: אן וסרמן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5963" y="3860800"/>
            <a:ext cx="1654175" cy="1381125"/>
          </a:xfrm>
          <a:prstGeom prst="rect">
            <a:avLst/>
          </a:prstGeom>
          <a:noFill/>
        </p:spPr>
      </p:pic>
      <p:pic>
        <p:nvPicPr>
          <p:cNvPr id="154641" name="Picture 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182973"/>
              </a:clrFrom>
              <a:clrTo>
                <a:srgbClr val="182973">
                  <a:alpha val="0"/>
                </a:srgbClr>
              </a:clrTo>
            </a:clrChange>
            <a:lum bright="-12000" contrast="30000"/>
          </a:blip>
          <a:srcRect/>
          <a:stretch>
            <a:fillRect/>
          </a:stretch>
        </p:blipFill>
        <p:spPr bwMode="auto">
          <a:xfrm>
            <a:off x="3995738" y="3860800"/>
            <a:ext cx="16557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2" name="Picture 18" descr="broad_tailed_hummingbir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188" y="5300663"/>
            <a:ext cx="1366837" cy="1347787"/>
          </a:xfrm>
          <a:prstGeom prst="rect">
            <a:avLst/>
          </a:prstGeom>
          <a:noFill/>
        </p:spPr>
      </p:pic>
      <p:pic>
        <p:nvPicPr>
          <p:cNvPr id="154643" name="Picture 19" descr="butterfly_yellow-flowers_detail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95513" y="5300663"/>
            <a:ext cx="1584325" cy="1292225"/>
          </a:xfrm>
          <a:prstGeom prst="rect">
            <a:avLst/>
          </a:prstGeom>
          <a:noFill/>
        </p:spPr>
      </p:pic>
      <p:pic>
        <p:nvPicPr>
          <p:cNvPr id="154644" name="Picture 20" descr="spiderweb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95738" y="5300663"/>
            <a:ext cx="1655762" cy="1260475"/>
          </a:xfrm>
          <a:prstGeom prst="rect">
            <a:avLst/>
          </a:prstGeom>
          <a:noFill/>
        </p:spPr>
      </p:pic>
      <p:pic>
        <p:nvPicPr>
          <p:cNvPr id="154645" name="Picture 21" descr="צילום: נועם קורטלר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95513" y="2492375"/>
            <a:ext cx="1584325" cy="126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476250"/>
            <a:ext cx="6840538" cy="13684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 b="1">
                <a:solidFill>
                  <a:schemeClr val="bg1"/>
                </a:solidFill>
              </a:rPr>
              <a:t>Carers and Helpers</a:t>
            </a:r>
          </a:p>
        </p:txBody>
      </p:sp>
      <p:pic>
        <p:nvPicPr>
          <p:cNvPr id="260102" name="Picture 6" descr="teresaDM2408_468x3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1633538"/>
            <a:ext cx="4457700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Degrees by Quality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4  </a:t>
            </a:r>
            <a:r>
              <a:rPr lang="en-US" u="sng">
                <a:solidFill>
                  <a:srgbClr val="FF0000"/>
                </a:solidFill>
              </a:rPr>
              <a:t>BOLD</a:t>
            </a:r>
            <a:r>
              <a:rPr lang="en-US">
                <a:solidFill>
                  <a:srgbClr val="FF0000"/>
                </a:solidFill>
              </a:rPr>
              <a:t>-</a:t>
            </a:r>
            <a:r>
              <a:rPr lang="en-US">
                <a:solidFill>
                  <a:schemeClr val="bg1"/>
                </a:solidFill>
              </a:rPr>
              <a:t> essential part of remedy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3  Bold-</a:t>
            </a:r>
            <a:r>
              <a:rPr lang="en-US">
                <a:solidFill>
                  <a:schemeClr val="bg1"/>
                </a:solidFill>
              </a:rPr>
              <a:t> experimental for 4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 degree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2  All-</a:t>
            </a:r>
            <a:r>
              <a:rPr lang="en-US">
                <a:solidFill>
                  <a:schemeClr val="bg1"/>
                </a:solidFill>
              </a:rPr>
              <a:t> possible remedies for this Quality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1 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Experimental</a:t>
            </a:r>
            <a:r>
              <a:rPr lang="en-US">
                <a:solidFill>
                  <a:schemeClr val="bg1"/>
                </a:solidFill>
              </a:rPr>
              <a:t> -possible additions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THE XX Family groups</a:t>
            </a: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Aur-XX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Alum-XX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Carbs-XX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Arg-XX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Snakes-XX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Gems-XX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Lacs-XX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Noble gases-XX</a:t>
            </a:r>
          </a:p>
          <a:p>
            <a:pPr>
              <a:lnSpc>
                <a:spcPct val="90000"/>
              </a:lnSpc>
            </a:pPr>
            <a:endParaRPr lang="en-US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0066FF">
                <a:gamma/>
                <a:tint val="72941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Repertory of Mental Qualities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13668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>
                <a:solidFill>
                  <a:srgbClr val="FFFF99"/>
                </a:solidFill>
              </a:rPr>
              <a:t>Modern rubrics that you need in every day practice</a:t>
            </a:r>
          </a:p>
          <a:p>
            <a:pPr>
              <a:lnSpc>
                <a:spcPct val="80000"/>
              </a:lnSpc>
            </a:pPr>
            <a:r>
              <a:rPr lang="en-GB">
                <a:solidFill>
                  <a:srgbClr val="FFFF99"/>
                </a:solidFill>
              </a:rPr>
              <a:t>Rubrics that are easy to choose</a:t>
            </a:r>
          </a:p>
          <a:p>
            <a:pPr>
              <a:lnSpc>
                <a:spcPct val="80000"/>
              </a:lnSpc>
            </a:pPr>
            <a:r>
              <a:rPr lang="en-GB">
                <a:solidFill>
                  <a:srgbClr val="FFFF99"/>
                </a:solidFill>
              </a:rPr>
              <a:t>Rubrics that include all relevant remedies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>
              <a:solidFill>
                <a:srgbClr val="FFFF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="1">
              <a:solidFill>
                <a:srgbClr val="FFFF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 b="1">
                <a:solidFill>
                  <a:schemeClr val="bg1"/>
                </a:solidFill>
              </a:rPr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 b="1">
                <a:solidFill>
                  <a:schemeClr val="bg1"/>
                </a:solidFill>
              </a:rPr>
              <a:t> 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0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sz="800"/>
          </a:p>
          <a:p>
            <a:pPr>
              <a:lnSpc>
                <a:spcPct val="80000"/>
              </a:lnSpc>
            </a:pPr>
            <a:endParaRPr lang="en-GB" sz="800"/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0" y="3213100"/>
            <a:ext cx="92011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600" b="1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	Right rubrics + </a:t>
            </a:r>
          </a:p>
          <a:p>
            <a:r>
              <a:rPr lang="en-US" sz="3600" b="1">
                <a:solidFill>
                  <a:schemeClr val="bg1"/>
                </a:solidFill>
              </a:rPr>
              <a:t>        	Rubric with right remedy=</a:t>
            </a:r>
          </a:p>
          <a:p>
            <a:endParaRPr lang="en-US" sz="3600" b="1">
              <a:solidFill>
                <a:srgbClr val="FF0000"/>
              </a:solidFill>
            </a:endParaRPr>
          </a:p>
          <a:p>
            <a:r>
              <a:rPr lang="en-US" sz="3600" b="1">
                <a:solidFill>
                  <a:srgbClr val="FF0000"/>
                </a:solidFill>
              </a:rPr>
              <a:t>                        </a:t>
            </a:r>
            <a:r>
              <a:rPr lang="en-US" sz="3600" b="1">
                <a:solidFill>
                  <a:schemeClr val="bg1"/>
                </a:solidFill>
              </a:rPr>
              <a:t>Right result</a:t>
            </a:r>
          </a:p>
          <a:p>
            <a:r>
              <a:rPr lang="en-US" b="1">
                <a:solidFill>
                  <a:schemeClr val="bg1"/>
                </a:solidFill>
              </a:rPr>
              <a:t>    </a:t>
            </a:r>
          </a:p>
          <a:p>
            <a:r>
              <a:rPr lang="en-US" b="1">
                <a:solidFill>
                  <a:schemeClr val="bg1"/>
                </a:solidFill>
              </a:rPr>
              <a:t>              </a:t>
            </a:r>
          </a:p>
          <a:p>
            <a:endParaRPr lang="en-US" b="1">
              <a:solidFill>
                <a:schemeClr val="bg1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Repertory of Mental Qualities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1188" name="Picture 4" descr="צילום: אן וסרמ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628775"/>
            <a:ext cx="6407150" cy="4397375"/>
          </a:xfrm>
          <a:prstGeom prst="rect">
            <a:avLst/>
          </a:prstGeom>
          <a:noFill/>
        </p:spPr>
      </p:pic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2484438" y="4941888"/>
            <a:ext cx="5400675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 b="1">
                <a:solidFill>
                  <a:schemeClr val="folHlink"/>
                </a:solidFill>
              </a:rPr>
              <a:t>Keep it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Repertory of Mental Qualities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7092" name="Picture 4" descr="צילום: נועם קורטל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76313"/>
            <a:ext cx="8569325" cy="5881687"/>
          </a:xfrm>
          <a:prstGeom prst="rect">
            <a:avLst/>
          </a:prstGeom>
          <a:noFill/>
        </p:spPr>
      </p:pic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900113" y="5300663"/>
            <a:ext cx="7974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Improve your results!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Repertory of Mental Qualities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9140" name="Picture 4" descr="צילום: אן וסרמ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7848600" cy="5387975"/>
          </a:xfrm>
          <a:prstGeom prst="rect">
            <a:avLst/>
          </a:prstGeom>
          <a:noFill/>
        </p:spPr>
      </p:pic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6732588" y="4221163"/>
            <a:ext cx="2663825" cy="1006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Enjoy!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3366FF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Available from </a:t>
            </a:r>
            <a:r>
              <a:rPr lang="en-US" b="1" dirty="0" smtClean="0">
                <a:solidFill>
                  <a:schemeClr val="bg1"/>
                </a:solidFill>
              </a:rPr>
              <a:t>Synergy</a:t>
            </a:r>
            <a:endParaRPr lang="en-US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2555776" y="5157788"/>
            <a:ext cx="5904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www. kenthomeopathic.com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ellandtruly.co.nz/wp-content/uploads/synergy-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36732"/>
            <a:ext cx="9144000" cy="148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>
                <a:solidFill>
                  <a:schemeClr val="bg1"/>
                </a:solidFill>
              </a:rPr>
              <a:t>Finding the right rubric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565400"/>
            <a:ext cx="6537325" cy="936625"/>
          </a:xfrm>
        </p:spPr>
        <p:txBody>
          <a:bodyPr/>
          <a:lstStyle/>
          <a:p>
            <a:pPr>
              <a:buFontTx/>
              <a:buNone/>
            </a:pPr>
            <a:r>
              <a:rPr lang="en-GB" sz="3600">
                <a:solidFill>
                  <a:schemeClr val="bg1"/>
                </a:solidFill>
              </a:rPr>
              <a:t>  </a:t>
            </a:r>
            <a:r>
              <a:rPr lang="en-GB" sz="3600" b="1">
                <a:solidFill>
                  <a:schemeClr val="bg1"/>
                </a:solidFill>
              </a:rPr>
              <a:t>Patient who loves money, worries about not having any and spends too much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i="1"/>
              <a:t>Fear poverty </a:t>
            </a:r>
          </a:p>
          <a:p>
            <a:r>
              <a:rPr lang="en-US" sz="3600" b="1" i="1"/>
              <a:t>Avarice</a:t>
            </a:r>
          </a:p>
          <a:p>
            <a:r>
              <a:rPr lang="en-US" sz="3600" b="1" i="1"/>
              <a:t>Ambition increased money to make</a:t>
            </a:r>
          </a:p>
          <a:p>
            <a:r>
              <a:rPr lang="en-US" sz="3600" b="1" i="1"/>
              <a:t>Extravagance</a:t>
            </a:r>
            <a:r>
              <a:rPr lang="en-US" sz="3600" b="1">
                <a:solidFill>
                  <a:schemeClr val="bg1"/>
                </a:solidFill>
              </a:rPr>
              <a:t> </a:t>
            </a:r>
          </a:p>
          <a:p>
            <a:r>
              <a:rPr lang="en-US" sz="3600" b="1" i="1"/>
              <a:t>Anxiety - money matters, about</a:t>
            </a:r>
          </a:p>
          <a:p>
            <a:r>
              <a:rPr lang="en-US" sz="3600" b="1" i="1"/>
              <a:t>Dreams money</a:t>
            </a:r>
          </a:p>
          <a:p>
            <a:endParaRPr lang="en-US" sz="36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549275"/>
            <a:ext cx="3024187" cy="865188"/>
          </a:xfrm>
        </p:spPr>
        <p:txBody>
          <a:bodyPr/>
          <a:lstStyle/>
          <a:p>
            <a:pPr>
              <a:buFontTx/>
              <a:buNone/>
            </a:pPr>
            <a:r>
              <a:rPr lang="en-US" sz="5400" b="1">
                <a:solidFill>
                  <a:schemeClr val="bg1"/>
                </a:solidFill>
              </a:rPr>
              <a:t>Money</a:t>
            </a:r>
          </a:p>
        </p:txBody>
      </p:sp>
      <p:pic>
        <p:nvPicPr>
          <p:cNvPr id="158725" name="Picture 5" descr="Money-Print-C10055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276475"/>
            <a:ext cx="4824413" cy="383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>
                <a:solidFill>
                  <a:schemeClr val="bg1"/>
                </a:solidFill>
              </a:rPr>
              <a:t>Finding the right rubric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565400"/>
            <a:ext cx="6537325" cy="936625"/>
          </a:xfrm>
        </p:spPr>
        <p:txBody>
          <a:bodyPr/>
          <a:lstStyle/>
          <a:p>
            <a:pPr>
              <a:buFontTx/>
              <a:buNone/>
            </a:pPr>
            <a:r>
              <a:rPr lang="en-GB" sz="3600">
                <a:solidFill>
                  <a:schemeClr val="bg1"/>
                </a:solidFill>
              </a:rPr>
              <a:t>  </a:t>
            </a:r>
            <a:r>
              <a:rPr lang="en-GB" sz="3600" b="1">
                <a:solidFill>
                  <a:schemeClr val="bg1"/>
                </a:solidFill>
              </a:rPr>
              <a:t>Patient who fear snakes, thinks he sees them, and dreams about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9226</TotalTime>
  <Words>3729</Words>
  <Application>Microsoft Office PowerPoint</Application>
  <PresentationFormat>On-screen Show (4:3)</PresentationFormat>
  <Paragraphs>499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Repertory of Mental Qualities </vt:lpstr>
      <vt:lpstr>For more information on Dynamis School teaching both live and online, see</vt:lpstr>
      <vt:lpstr>Finding the right rubric</vt:lpstr>
      <vt:lpstr>?</vt:lpstr>
      <vt:lpstr>Slide 5</vt:lpstr>
      <vt:lpstr>Finding the right rubric</vt:lpstr>
      <vt:lpstr>?</vt:lpstr>
      <vt:lpstr>Slide 8</vt:lpstr>
      <vt:lpstr>Finding the right rubric</vt:lpstr>
      <vt:lpstr>?</vt:lpstr>
      <vt:lpstr>Slide 11</vt:lpstr>
      <vt:lpstr>Finding the right rubric</vt:lpstr>
      <vt:lpstr>?</vt:lpstr>
      <vt:lpstr>Slide 14</vt:lpstr>
      <vt:lpstr>Rubrics that are just not there when you need them</vt:lpstr>
      <vt:lpstr>Repertory of Mental Qualities </vt:lpstr>
      <vt:lpstr>Jeremy Sherr  Definition of the right rubric</vt:lpstr>
      <vt:lpstr>Repertory of Mental Qualities The Mission:</vt:lpstr>
      <vt:lpstr>Repertory of Mental Qualities The Mission:</vt:lpstr>
      <vt:lpstr>Repertory of Mental Qualities</vt:lpstr>
      <vt:lpstr>Bonninghausen Method </vt:lpstr>
      <vt:lpstr>Bonninghausen Method </vt:lpstr>
      <vt:lpstr>First the Cake = Large generalised rubrics</vt:lpstr>
      <vt:lpstr>Then the icing!</vt:lpstr>
      <vt:lpstr>Work wise - not smart</vt:lpstr>
      <vt:lpstr>Slide 26</vt:lpstr>
      <vt:lpstr>Introduce the Bonninghausen Approach to the Mind section</vt:lpstr>
      <vt:lpstr>Repertory of Mental Qualities</vt:lpstr>
      <vt:lpstr>Repertory of Mental Qualities</vt:lpstr>
      <vt:lpstr>Repertory of Mental Qualities</vt:lpstr>
      <vt:lpstr>Repertory of Mental Qualities</vt:lpstr>
      <vt:lpstr>Repertory of Mental Qualities</vt:lpstr>
      <vt:lpstr>Rubrics you need every day!</vt:lpstr>
      <vt:lpstr>What's in a rubric?</vt:lpstr>
      <vt:lpstr>High-low Quality</vt:lpstr>
      <vt:lpstr>High-low Quality</vt:lpstr>
      <vt:lpstr>High-low Quality</vt:lpstr>
      <vt:lpstr>High-low Quality</vt:lpstr>
      <vt:lpstr>High-low Quality</vt:lpstr>
      <vt:lpstr>High-low Quality</vt:lpstr>
      <vt:lpstr>High-low Quality</vt:lpstr>
      <vt:lpstr>High-low Quality</vt:lpstr>
      <vt:lpstr>High-low Quality</vt:lpstr>
      <vt:lpstr>High-low Quality</vt:lpstr>
      <vt:lpstr>High-low Quality Phatak Boger and other repertories</vt:lpstr>
      <vt:lpstr>Slide 46</vt:lpstr>
      <vt:lpstr> </vt:lpstr>
      <vt:lpstr>Materia medica </vt:lpstr>
      <vt:lpstr>Many new provings</vt:lpstr>
      <vt:lpstr>Degrees by Quality</vt:lpstr>
      <vt:lpstr>THE XX Family groups</vt:lpstr>
      <vt:lpstr>Repertory of Mental Qualities</vt:lpstr>
      <vt:lpstr>Repertory of Mental Qualities</vt:lpstr>
      <vt:lpstr>Repertory of Mental Qualities</vt:lpstr>
      <vt:lpstr>Repertory of Mental Qualities</vt:lpstr>
      <vt:lpstr>Slide 56</vt:lpstr>
    </vt:vector>
  </TitlesOfParts>
  <Company>Dynamis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Weather boxes</dc:title>
  <dc:creator>JEREMY</dc:creator>
  <cp:lastModifiedBy>Jeremy sherr</cp:lastModifiedBy>
  <cp:revision>101</cp:revision>
  <dcterms:created xsi:type="dcterms:W3CDTF">2007-12-09T12:55:35Z</dcterms:created>
  <dcterms:modified xsi:type="dcterms:W3CDTF">2014-05-04T21:07:39Z</dcterms:modified>
</cp:coreProperties>
</file>